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svg"/><Relationship Id="rId1" Type="http://schemas.openxmlformats.org/officeDocument/2006/relationships/image" Target="../media/image5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svg"/><Relationship Id="rId1" Type="http://schemas.openxmlformats.org/officeDocument/2006/relationships/image" Target="../media/image5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62DEA7-9DCD-4B2E-9DC5-BE121C266AFD}" type="doc">
      <dgm:prSet loTypeId="urn:microsoft.com/office/officeart/2018/5/layout/IconCircleLabelList" loCatId="icon" qsTypeId="urn:microsoft.com/office/officeart/2005/8/quickstyle/simple4" qsCatId="simple" csTypeId="urn:microsoft.com/office/officeart/2018/5/colors/Iconchunking_neutralicon_colorful5" csCatId="colorful" phldr="1"/>
      <dgm:spPr/>
      <dgm:t>
        <a:bodyPr/>
        <a:lstStyle/>
        <a:p>
          <a:endParaRPr lang="en-US"/>
        </a:p>
      </dgm:t>
    </dgm:pt>
    <dgm:pt modelId="{41CDB9B8-E81E-41E7-AE89-8F6EDFC88D92}">
      <dgm:prSet/>
      <dgm:spPr/>
      <dgm:t>
        <a:bodyPr anchor="ctr"/>
        <a:lstStyle/>
        <a:p>
          <a:pPr>
            <a:lnSpc>
              <a:spcPct val="100000"/>
            </a:lnSpc>
            <a:defRPr cap="all"/>
          </a:pPr>
          <a:r>
            <a:rPr lang="en-US"/>
            <a:t>Skin</a:t>
          </a:r>
        </a:p>
      </dgm:t>
    </dgm:pt>
    <dgm:pt modelId="{5D2FF527-BA77-40BE-9414-16FAE46386BB}" type="parTrans" cxnId="{21EB7847-13AE-4881-9090-909F31360F4E}">
      <dgm:prSet/>
      <dgm:spPr/>
      <dgm:t>
        <a:bodyPr/>
        <a:lstStyle/>
        <a:p>
          <a:endParaRPr lang="en-US"/>
        </a:p>
      </dgm:t>
    </dgm:pt>
    <dgm:pt modelId="{BA791450-8D1E-4A6F-B71D-2984D9E245C4}" type="sibTrans" cxnId="{21EB7847-13AE-4881-9090-909F31360F4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D7D34C7-9466-4514-BF51-7396C17436B5}">
      <dgm:prSet/>
      <dgm:spPr/>
      <dgm:t>
        <a:bodyPr anchor="ctr"/>
        <a:lstStyle/>
        <a:p>
          <a:pPr>
            <a:lnSpc>
              <a:spcPct val="100000"/>
            </a:lnSpc>
            <a:defRPr cap="all"/>
          </a:pPr>
          <a:r>
            <a:rPr lang="en-US"/>
            <a:t>Ligaments</a:t>
          </a:r>
        </a:p>
      </dgm:t>
    </dgm:pt>
    <dgm:pt modelId="{37DD6CE0-C2AA-4EB6-9E7D-14AED2127C40}" type="parTrans" cxnId="{7EEBEB1B-497E-4365-84F9-FBB75D7759E5}">
      <dgm:prSet/>
      <dgm:spPr/>
      <dgm:t>
        <a:bodyPr/>
        <a:lstStyle/>
        <a:p>
          <a:endParaRPr lang="en-US"/>
        </a:p>
      </dgm:t>
    </dgm:pt>
    <dgm:pt modelId="{483498F9-A0C2-4668-85AB-D8E6E254F73B}" type="sibTrans" cxnId="{7EEBEB1B-497E-4365-84F9-FBB75D7759E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E185869-F0D4-43E2-B08A-2F3E83EE98F3}">
      <dgm:prSet/>
      <dgm:spPr/>
      <dgm:t>
        <a:bodyPr anchor="ctr" anchorCtr="1"/>
        <a:lstStyle/>
        <a:p>
          <a:pPr>
            <a:lnSpc>
              <a:spcPct val="100000"/>
            </a:lnSpc>
            <a:defRPr cap="all"/>
          </a:pPr>
          <a:r>
            <a:rPr lang="en-US"/>
            <a:t>Muscles/</a:t>
          </a:r>
        </a:p>
        <a:p>
          <a:pPr>
            <a:lnSpc>
              <a:spcPct val="100000"/>
            </a:lnSpc>
            <a:defRPr cap="all"/>
          </a:pPr>
          <a:r>
            <a:rPr lang="en-US"/>
            <a:t>Tendons</a:t>
          </a:r>
        </a:p>
      </dgm:t>
    </dgm:pt>
    <dgm:pt modelId="{7EE27099-92EA-4EDF-B176-0E355876D272}" type="parTrans" cxnId="{7F970F62-30E3-4F5B-A242-825013BF84A8}">
      <dgm:prSet/>
      <dgm:spPr/>
      <dgm:t>
        <a:bodyPr/>
        <a:lstStyle/>
        <a:p>
          <a:endParaRPr lang="en-US"/>
        </a:p>
      </dgm:t>
    </dgm:pt>
    <dgm:pt modelId="{77D0876E-2BA2-4E28-ADB5-9885FCB7156A}" type="sibTrans" cxnId="{7F970F62-30E3-4F5B-A242-825013BF84A8}">
      <dgm:prSet/>
      <dgm:spPr/>
      <dgm:t>
        <a:bodyPr/>
        <a:lstStyle/>
        <a:p>
          <a:endParaRPr lang="en-US"/>
        </a:p>
      </dgm:t>
    </dgm:pt>
    <dgm:pt modelId="{87B1B46A-CA1D-4445-8579-F40C78A1880B}" type="pres">
      <dgm:prSet presAssocID="{7B62DEA7-9DCD-4B2E-9DC5-BE121C266AFD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78F77A9-D452-4F3F-ADF1-08124CDCB940}" type="pres">
      <dgm:prSet presAssocID="{41CDB9B8-E81E-41E7-AE89-8F6EDFC88D92}" presName="compNode" presStyleCnt="0"/>
      <dgm:spPr/>
    </dgm:pt>
    <dgm:pt modelId="{223CEBFB-B6C0-4518-9E76-B1250D3AEE20}" type="pres">
      <dgm:prSet presAssocID="{41CDB9B8-E81E-41E7-AE89-8F6EDFC88D92}" presName="iconBgRect" presStyleLbl="bgShp" presStyleIdx="0" presStyleCnt="3" custAng="8100000" custLinFactNeighborY="-8586"/>
      <dgm:spPr>
        <a:prstGeom prst="teardrop">
          <a:avLst/>
        </a:prstGeom>
      </dgm:spPr>
    </dgm:pt>
    <dgm:pt modelId="{CEC3BB2D-F9F1-4489-93C4-A156AC3849E7}" type="pres">
      <dgm:prSet presAssocID="{41CDB9B8-E81E-41E7-AE89-8F6EDFC88D92}" presName="iconRect" presStyleLbl="node1" presStyleIdx="0" presStyleCnt="3" custLinFactNeighborY="-22919"/>
      <dgm:spPr>
        <a:blipFill>
          <a:blip xmlns:r="http://schemas.openxmlformats.org/officeDocument/2006/relationships" r:embed="rId1">
            <a:extLs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ot"/>
        </a:ext>
      </dgm:extLst>
    </dgm:pt>
    <dgm:pt modelId="{99D442A7-5D31-4CD1-A931-5F3D628718C8}" type="pres">
      <dgm:prSet presAssocID="{41CDB9B8-E81E-41E7-AE89-8F6EDFC88D92}" presName="spaceRect" presStyleCnt="0"/>
      <dgm:spPr/>
    </dgm:pt>
    <dgm:pt modelId="{7600CD1A-2D28-4054-8809-838E618A0595}" type="pres">
      <dgm:prSet presAssocID="{41CDB9B8-E81E-41E7-AE89-8F6EDFC88D92}" presName="textRect" presStyleLbl="revTx" presStyleIdx="0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9D599636-89FD-41B5-970D-9F8617BA295C}" type="pres">
      <dgm:prSet presAssocID="{BA791450-8D1E-4A6F-B71D-2984D9E245C4}" presName="sibTrans" presStyleCnt="0"/>
      <dgm:spPr/>
    </dgm:pt>
    <dgm:pt modelId="{E765D845-767A-46E9-BD73-B0B0E82FE9B0}" type="pres">
      <dgm:prSet presAssocID="{4D7D34C7-9466-4514-BF51-7396C17436B5}" presName="compNode" presStyleCnt="0"/>
      <dgm:spPr/>
    </dgm:pt>
    <dgm:pt modelId="{F82A6E7C-4234-4816-9EB8-ED399009E25C}" type="pres">
      <dgm:prSet presAssocID="{4D7D34C7-9466-4514-BF51-7396C17436B5}" presName="iconBgRect" presStyleLbl="bgShp" presStyleIdx="1" presStyleCnt="3" custAng="8100000" custLinFactNeighborY="-8586"/>
      <dgm:spPr>
        <a:prstGeom prst="teardrop">
          <a:avLst/>
        </a:prstGeom>
      </dgm:spPr>
    </dgm:pt>
    <dgm:pt modelId="{8BA5F9BB-3E28-4026-A392-7F4C0A3085E2}" type="pres">
      <dgm:prSet presAssocID="{4D7D34C7-9466-4514-BF51-7396C17436B5}" presName="iconRect" presStyleLbl="node1" presStyleIdx="1" presStyleCnt="3" custLinFactNeighborX="-2010" custLinFactNeighborY="-947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DC8182C7-C8E0-4DAE-B344-FE508B06E860}" type="pres">
      <dgm:prSet presAssocID="{4D7D34C7-9466-4514-BF51-7396C17436B5}" presName="spaceRect" presStyleCnt="0"/>
      <dgm:spPr/>
    </dgm:pt>
    <dgm:pt modelId="{529F61D3-444E-4541-AC4F-326FDA9BEAF3}" type="pres">
      <dgm:prSet presAssocID="{4D7D34C7-9466-4514-BF51-7396C17436B5}" presName="textRect" presStyleLbl="revTx" presStyleIdx="1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A999AABC-CAD9-4E1C-B78B-2BECA8D43C27}" type="pres">
      <dgm:prSet presAssocID="{483498F9-A0C2-4668-85AB-D8E6E254F73B}" presName="sibTrans" presStyleCnt="0"/>
      <dgm:spPr/>
    </dgm:pt>
    <dgm:pt modelId="{DB99A9BB-B1B8-433F-A4FA-6F31B826EE48}" type="pres">
      <dgm:prSet presAssocID="{8E185869-F0D4-43E2-B08A-2F3E83EE98F3}" presName="compNode" presStyleCnt="0"/>
      <dgm:spPr/>
    </dgm:pt>
    <dgm:pt modelId="{CA848760-99D5-488A-AFB3-9EA6BD946B87}" type="pres">
      <dgm:prSet presAssocID="{8E185869-F0D4-43E2-B08A-2F3E83EE98F3}" presName="iconBgRect" presStyleLbl="bgShp" presStyleIdx="2" presStyleCnt="3" custAng="8100000" custLinFactNeighborY="-8586"/>
      <dgm:spPr>
        <a:prstGeom prst="teardrop">
          <a:avLst/>
        </a:prstGeom>
      </dgm:spPr>
    </dgm:pt>
    <dgm:pt modelId="{FD5546ED-1D49-469E-BE29-17C87FAFD7C8}" type="pres">
      <dgm:prSet presAssocID="{8E185869-F0D4-43E2-B08A-2F3E83EE98F3}" presName="iconRect" presStyleLbl="node1" presStyleIdx="2" presStyleCnt="3" custLinFactNeighborX="-2106" custLinFactNeighborY="-7129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uscle Arm"/>
        </a:ext>
      </dgm:extLst>
    </dgm:pt>
    <dgm:pt modelId="{408A0B1B-BC17-40DB-A76F-65541C3B4325}" type="pres">
      <dgm:prSet presAssocID="{8E185869-F0D4-43E2-B08A-2F3E83EE98F3}" presName="spaceRect" presStyleCnt="0"/>
      <dgm:spPr/>
    </dgm:pt>
    <dgm:pt modelId="{3360347C-5C69-4C15-9A6A-3E9A9E20C3DA}" type="pres">
      <dgm:prSet presAssocID="{8E185869-F0D4-43E2-B08A-2F3E83EE98F3}" presName="textRect" presStyleLbl="revTx" presStyleIdx="2" presStyleCnt="3" custScaleY="192335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F970F62-30E3-4F5B-A242-825013BF84A8}" srcId="{7B62DEA7-9DCD-4B2E-9DC5-BE121C266AFD}" destId="{8E185869-F0D4-43E2-B08A-2F3E83EE98F3}" srcOrd="2" destOrd="0" parTransId="{7EE27099-92EA-4EDF-B176-0E355876D272}" sibTransId="{77D0876E-2BA2-4E28-ADB5-9885FCB7156A}"/>
    <dgm:cxn modelId="{F8CC9585-55E8-40A4-A809-29E25A9015CC}" type="presOf" srcId="{7B62DEA7-9DCD-4B2E-9DC5-BE121C266AFD}" destId="{87B1B46A-CA1D-4445-8579-F40C78A1880B}" srcOrd="0" destOrd="0" presId="urn:microsoft.com/office/officeart/2018/5/layout/IconCircleLabelList"/>
    <dgm:cxn modelId="{7EEBEB1B-497E-4365-84F9-FBB75D7759E5}" srcId="{7B62DEA7-9DCD-4B2E-9DC5-BE121C266AFD}" destId="{4D7D34C7-9466-4514-BF51-7396C17436B5}" srcOrd="1" destOrd="0" parTransId="{37DD6CE0-C2AA-4EB6-9E7D-14AED2127C40}" sibTransId="{483498F9-A0C2-4668-85AB-D8E6E254F73B}"/>
    <dgm:cxn modelId="{12C7ECAA-870C-4BC5-B94F-86BC6BF51248}" type="presOf" srcId="{4D7D34C7-9466-4514-BF51-7396C17436B5}" destId="{529F61D3-444E-4541-AC4F-326FDA9BEAF3}" srcOrd="0" destOrd="0" presId="urn:microsoft.com/office/officeart/2018/5/layout/IconCircleLabelList"/>
    <dgm:cxn modelId="{A156FDB9-1268-44F0-AF36-D78B64A92BFB}" type="presOf" srcId="{41CDB9B8-E81E-41E7-AE89-8F6EDFC88D92}" destId="{7600CD1A-2D28-4054-8809-838E618A0595}" srcOrd="0" destOrd="0" presId="urn:microsoft.com/office/officeart/2018/5/layout/IconCircleLabelList"/>
    <dgm:cxn modelId="{F7DB8392-31E3-477A-A254-EC2D4671CF89}" type="presOf" srcId="{8E185869-F0D4-43E2-B08A-2F3E83EE98F3}" destId="{3360347C-5C69-4C15-9A6A-3E9A9E20C3DA}" srcOrd="0" destOrd="0" presId="urn:microsoft.com/office/officeart/2018/5/layout/IconCircleLabelList"/>
    <dgm:cxn modelId="{21EB7847-13AE-4881-9090-909F31360F4E}" srcId="{7B62DEA7-9DCD-4B2E-9DC5-BE121C266AFD}" destId="{41CDB9B8-E81E-41E7-AE89-8F6EDFC88D92}" srcOrd="0" destOrd="0" parTransId="{5D2FF527-BA77-40BE-9414-16FAE46386BB}" sibTransId="{BA791450-8D1E-4A6F-B71D-2984D9E245C4}"/>
    <dgm:cxn modelId="{43AF2DBA-4DDB-4A8A-8186-9FFE6DD0B5CB}" type="presParOf" srcId="{87B1B46A-CA1D-4445-8579-F40C78A1880B}" destId="{B78F77A9-D452-4F3F-ADF1-08124CDCB940}" srcOrd="0" destOrd="0" presId="urn:microsoft.com/office/officeart/2018/5/layout/IconCircleLabelList"/>
    <dgm:cxn modelId="{1AD31892-667A-493E-8809-A2C4F09B3F86}" type="presParOf" srcId="{B78F77A9-D452-4F3F-ADF1-08124CDCB940}" destId="{223CEBFB-B6C0-4518-9E76-B1250D3AEE20}" srcOrd="0" destOrd="0" presId="urn:microsoft.com/office/officeart/2018/5/layout/IconCircleLabelList"/>
    <dgm:cxn modelId="{71A91791-112A-4BF8-BB7F-AACC90BDEFE6}" type="presParOf" srcId="{B78F77A9-D452-4F3F-ADF1-08124CDCB940}" destId="{CEC3BB2D-F9F1-4489-93C4-A156AC3849E7}" srcOrd="1" destOrd="0" presId="urn:microsoft.com/office/officeart/2018/5/layout/IconCircleLabelList"/>
    <dgm:cxn modelId="{30FCF27E-9045-40F3-B697-8174D7A7BD5C}" type="presParOf" srcId="{B78F77A9-D452-4F3F-ADF1-08124CDCB940}" destId="{99D442A7-5D31-4CD1-A931-5F3D628718C8}" srcOrd="2" destOrd="0" presId="urn:microsoft.com/office/officeart/2018/5/layout/IconCircleLabelList"/>
    <dgm:cxn modelId="{3E1C49A9-1B11-4AD7-8CC2-2D9A75C848A1}" type="presParOf" srcId="{B78F77A9-D452-4F3F-ADF1-08124CDCB940}" destId="{7600CD1A-2D28-4054-8809-838E618A0595}" srcOrd="3" destOrd="0" presId="urn:microsoft.com/office/officeart/2018/5/layout/IconCircleLabelList"/>
    <dgm:cxn modelId="{D7FE0241-E462-4584-B272-1FC20419D8D5}" type="presParOf" srcId="{87B1B46A-CA1D-4445-8579-F40C78A1880B}" destId="{9D599636-89FD-41B5-970D-9F8617BA295C}" srcOrd="1" destOrd="0" presId="urn:microsoft.com/office/officeart/2018/5/layout/IconCircleLabelList"/>
    <dgm:cxn modelId="{CC2EF600-966E-4326-BBDA-7ED21DFE01EC}" type="presParOf" srcId="{87B1B46A-CA1D-4445-8579-F40C78A1880B}" destId="{E765D845-767A-46E9-BD73-B0B0E82FE9B0}" srcOrd="2" destOrd="0" presId="urn:microsoft.com/office/officeart/2018/5/layout/IconCircleLabelList"/>
    <dgm:cxn modelId="{2DB52372-902A-45C4-BAC3-93F60F12DCCE}" type="presParOf" srcId="{E765D845-767A-46E9-BD73-B0B0E82FE9B0}" destId="{F82A6E7C-4234-4816-9EB8-ED399009E25C}" srcOrd="0" destOrd="0" presId="urn:microsoft.com/office/officeart/2018/5/layout/IconCircleLabelList"/>
    <dgm:cxn modelId="{2DEA8D59-F7F8-47F9-83C8-D63B560B4B73}" type="presParOf" srcId="{E765D845-767A-46E9-BD73-B0B0E82FE9B0}" destId="{8BA5F9BB-3E28-4026-A392-7F4C0A3085E2}" srcOrd="1" destOrd="0" presId="urn:microsoft.com/office/officeart/2018/5/layout/IconCircleLabelList"/>
    <dgm:cxn modelId="{DDE28675-8F30-42EA-A376-5D42C60D8F44}" type="presParOf" srcId="{E765D845-767A-46E9-BD73-B0B0E82FE9B0}" destId="{DC8182C7-C8E0-4DAE-B344-FE508B06E860}" srcOrd="2" destOrd="0" presId="urn:microsoft.com/office/officeart/2018/5/layout/IconCircleLabelList"/>
    <dgm:cxn modelId="{00206667-C36F-4287-8D1F-E8676B86238A}" type="presParOf" srcId="{E765D845-767A-46E9-BD73-B0B0E82FE9B0}" destId="{529F61D3-444E-4541-AC4F-326FDA9BEAF3}" srcOrd="3" destOrd="0" presId="urn:microsoft.com/office/officeart/2018/5/layout/IconCircleLabelList"/>
    <dgm:cxn modelId="{D7ACB6EB-3E04-42C6-9DA9-35A737AC1D45}" type="presParOf" srcId="{87B1B46A-CA1D-4445-8579-F40C78A1880B}" destId="{A999AABC-CAD9-4E1C-B78B-2BECA8D43C27}" srcOrd="3" destOrd="0" presId="urn:microsoft.com/office/officeart/2018/5/layout/IconCircleLabelList"/>
    <dgm:cxn modelId="{842E3EF3-01DF-45A7-9922-BF124F6E2EF8}" type="presParOf" srcId="{87B1B46A-CA1D-4445-8579-F40C78A1880B}" destId="{DB99A9BB-B1B8-433F-A4FA-6F31B826EE48}" srcOrd="4" destOrd="0" presId="urn:microsoft.com/office/officeart/2018/5/layout/IconCircleLabelList"/>
    <dgm:cxn modelId="{542A1015-BE7D-43DA-B859-6EFF6D98A4B6}" type="presParOf" srcId="{DB99A9BB-B1B8-433F-A4FA-6F31B826EE48}" destId="{CA848760-99D5-488A-AFB3-9EA6BD946B87}" srcOrd="0" destOrd="0" presId="urn:microsoft.com/office/officeart/2018/5/layout/IconCircleLabelList"/>
    <dgm:cxn modelId="{2F6AA294-D666-4B10-9755-A3E5BC73EDA2}" type="presParOf" srcId="{DB99A9BB-B1B8-433F-A4FA-6F31B826EE48}" destId="{FD5546ED-1D49-469E-BE29-17C87FAFD7C8}" srcOrd="1" destOrd="0" presId="urn:microsoft.com/office/officeart/2018/5/layout/IconCircleLabelList"/>
    <dgm:cxn modelId="{F285DB80-D840-4A69-BAFD-E8CFA8E89E53}" type="presParOf" srcId="{DB99A9BB-B1B8-433F-A4FA-6F31B826EE48}" destId="{408A0B1B-BC17-40DB-A76F-65541C3B4325}" srcOrd="2" destOrd="0" presId="urn:microsoft.com/office/officeart/2018/5/layout/IconCircleLabelList"/>
    <dgm:cxn modelId="{60339241-C34B-4EC1-96C2-B6689E868C9C}" type="presParOf" srcId="{DB99A9BB-B1B8-433F-A4FA-6F31B826EE48}" destId="{3360347C-5C69-4C15-9A6A-3E9A9E20C3DA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3CEBFB-B6C0-4518-9E76-B1250D3AEE20}">
      <dsp:nvSpPr>
        <dsp:cNvPr id="0" name=""/>
        <dsp:cNvSpPr/>
      </dsp:nvSpPr>
      <dsp:spPr>
        <a:xfrm rot="8100000">
          <a:off x="544950" y="333159"/>
          <a:ext cx="1612687" cy="1612687"/>
        </a:xfrm>
        <a:prstGeom prst="teardrop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EC3BB2D-F9F1-4489-93C4-A156AC3849E7}">
      <dsp:nvSpPr>
        <dsp:cNvPr id="0" name=""/>
        <dsp:cNvSpPr/>
      </dsp:nvSpPr>
      <dsp:spPr>
        <a:xfrm>
          <a:off x="888637" y="603240"/>
          <a:ext cx="925312" cy="9253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600CD1A-2D28-4054-8809-838E618A0595}">
      <dsp:nvSpPr>
        <dsp:cNvPr id="0" name=""/>
        <dsp:cNvSpPr/>
      </dsp:nvSpPr>
      <dsp:spPr>
        <a:xfrm>
          <a:off x="29418" y="2586625"/>
          <a:ext cx="264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3600" kern="1200"/>
            <a:t>Skin</a:t>
          </a:r>
        </a:p>
      </dsp:txBody>
      <dsp:txXfrm>
        <a:off x="29418" y="2586625"/>
        <a:ext cx="2643750" cy="720000"/>
      </dsp:txXfrm>
    </dsp:sp>
    <dsp:sp modelId="{F82A6E7C-4234-4816-9EB8-ED399009E25C}">
      <dsp:nvSpPr>
        <dsp:cNvPr id="0" name=""/>
        <dsp:cNvSpPr/>
      </dsp:nvSpPr>
      <dsp:spPr>
        <a:xfrm rot="8100000">
          <a:off x="3651356" y="333159"/>
          <a:ext cx="1612687" cy="1612687"/>
        </a:xfrm>
        <a:prstGeom prst="teardrop">
          <a:avLst/>
        </a:prstGeom>
        <a:solidFill>
          <a:schemeClr val="accent5">
            <a:hueOff val="-1002469"/>
            <a:satOff val="551"/>
            <a:lumOff val="2647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BA5F9BB-3E28-4026-A392-7F4C0A3085E2}">
      <dsp:nvSpPr>
        <dsp:cNvPr id="0" name=""/>
        <dsp:cNvSpPr/>
      </dsp:nvSpPr>
      <dsp:spPr>
        <a:xfrm>
          <a:off x="3976444" y="727611"/>
          <a:ext cx="925312" cy="9253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29F61D3-444E-4541-AC4F-326FDA9BEAF3}">
      <dsp:nvSpPr>
        <dsp:cNvPr id="0" name=""/>
        <dsp:cNvSpPr/>
      </dsp:nvSpPr>
      <dsp:spPr>
        <a:xfrm>
          <a:off x="3135825" y="2586625"/>
          <a:ext cx="264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3600" kern="1200"/>
            <a:t>Ligaments</a:t>
          </a:r>
        </a:p>
      </dsp:txBody>
      <dsp:txXfrm>
        <a:off x="3135825" y="2586625"/>
        <a:ext cx="2643750" cy="720000"/>
      </dsp:txXfrm>
    </dsp:sp>
    <dsp:sp modelId="{CA848760-99D5-488A-AFB3-9EA6BD946B87}">
      <dsp:nvSpPr>
        <dsp:cNvPr id="0" name=""/>
        <dsp:cNvSpPr/>
      </dsp:nvSpPr>
      <dsp:spPr>
        <a:xfrm rot="8100000">
          <a:off x="6757762" y="166956"/>
          <a:ext cx="1612687" cy="1612687"/>
        </a:xfrm>
        <a:prstGeom prst="teardrop">
          <a:avLst/>
        </a:prstGeom>
        <a:solidFill>
          <a:schemeClr val="accent5">
            <a:hueOff val="-2004937"/>
            <a:satOff val="1102"/>
            <a:lumOff val="5294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D5546ED-1D49-469E-BE29-17C87FAFD7C8}">
      <dsp:nvSpPr>
        <dsp:cNvPr id="0" name=""/>
        <dsp:cNvSpPr/>
      </dsp:nvSpPr>
      <dsp:spPr>
        <a:xfrm>
          <a:off x="7081962" y="583143"/>
          <a:ext cx="925312" cy="9253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60347C-5C69-4C15-9A6A-3E9A9E20C3DA}">
      <dsp:nvSpPr>
        <dsp:cNvPr id="0" name=""/>
        <dsp:cNvSpPr/>
      </dsp:nvSpPr>
      <dsp:spPr>
        <a:xfrm>
          <a:off x="6242231" y="2088016"/>
          <a:ext cx="2643750" cy="1384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3600" kern="1200"/>
            <a:t>Muscles/</a:t>
          </a:r>
        </a:p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3600" kern="1200"/>
            <a:t>Tendons</a:t>
          </a:r>
        </a:p>
      </dsp:txBody>
      <dsp:txXfrm>
        <a:off x="6242231" y="2088016"/>
        <a:ext cx="2643750" cy="13848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374EC-75B3-463A-8A13-FCC71C4857C3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9EE330-36B3-4782-982F-5A5D66385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50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AE1FE-786B-4B83-86A4-F53D629261B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972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42705" y="1296785"/>
            <a:ext cx="8217420" cy="3088946"/>
          </a:xfrm>
        </p:spPr>
        <p:txBody>
          <a:bodyPr>
            <a:normAutofit/>
          </a:bodyPr>
          <a:lstStyle/>
          <a:p>
            <a:r>
              <a:rPr lang="en-US" sz="5400" dirty="0" smtClean="0"/>
              <a:t>Incorporating the healing phases into rehabilitation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7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Think-Pair-Share</a:t>
            </a:r>
            <a:endParaRPr lang="en-US" sz="48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What are some total-body maintenance exercises that a patient with the following injuries can perform?</a:t>
            </a:r>
          </a:p>
          <a:p>
            <a:pPr lvl="1"/>
            <a:r>
              <a:rPr lang="en-US" sz="2000" dirty="0" smtClean="0"/>
              <a:t>ACL sprain</a:t>
            </a:r>
          </a:p>
          <a:p>
            <a:pPr lvl="1"/>
            <a:r>
              <a:rPr lang="en-US" sz="2000" dirty="0" smtClean="0"/>
              <a:t>Shoulder subluxation</a:t>
            </a:r>
          </a:p>
          <a:p>
            <a:pPr lvl="1"/>
            <a:r>
              <a:rPr lang="en-US" sz="2000" dirty="0" smtClean="0"/>
              <a:t>Hip flexor strain</a:t>
            </a:r>
          </a:p>
          <a:p>
            <a:pPr lvl="1"/>
            <a:r>
              <a:rPr lang="en-US" sz="2000" dirty="0" smtClean="0"/>
              <a:t>Forearm fracture</a:t>
            </a:r>
          </a:p>
          <a:p>
            <a:pPr lvl="1"/>
            <a:r>
              <a:rPr lang="en-US" sz="2000" dirty="0" smtClean="0"/>
              <a:t>Grade II lateral ankle sprain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6893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End of Inflammatory Phase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862667"/>
            <a:ext cx="10131425" cy="475826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Typically inflammation is starting to subside around day five of the injury.</a:t>
            </a:r>
          </a:p>
          <a:p>
            <a:pPr lvl="1"/>
            <a:r>
              <a:rPr lang="en-US" sz="2800" dirty="0" smtClean="0"/>
              <a:t>Days 1-2 the injured limb is mostly immobile, but isometric contractions can still prevent significant strength losses </a:t>
            </a:r>
          </a:p>
          <a:p>
            <a:pPr lvl="1"/>
            <a:r>
              <a:rPr lang="en-US" sz="2800" dirty="0" smtClean="0"/>
              <a:t>Days 3-4, rehab should start to include pain-free AROM, &amp; lower extremity injuries should be at least PWB</a:t>
            </a:r>
          </a:p>
          <a:p>
            <a:r>
              <a:rPr lang="en-US" sz="3200" dirty="0" smtClean="0"/>
              <a:t>NEVER FORGET TO TREAT FOR PAIN!</a:t>
            </a:r>
          </a:p>
          <a:p>
            <a:pPr lvl="1"/>
            <a:r>
              <a:rPr lang="en-US" sz="2800" dirty="0" smtClean="0"/>
              <a:t>The nerves &amp; tissues are still repairing themselves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2107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Fibroblastic Repair Phase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SCAR TISSUE will stick to itself! </a:t>
            </a:r>
          </a:p>
          <a:p>
            <a:r>
              <a:rPr lang="en-US" sz="2800" dirty="0" smtClean="0"/>
              <a:t>Additional swelling should no longer occur, but the injury will still be painful!</a:t>
            </a:r>
          </a:p>
          <a:p>
            <a:pPr lvl="1"/>
            <a:r>
              <a:rPr lang="en-US" sz="2600" dirty="0" smtClean="0"/>
              <a:t>*As soon as injuries stop causing swelling, move on</a:t>
            </a:r>
          </a:p>
          <a:p>
            <a:r>
              <a:rPr lang="en-US" sz="2800" dirty="0" smtClean="0"/>
              <a:t>Full ROM, neuromuscular control, cardiorespiratory endurance, muscular strength &amp; endurance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7113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Think-pair-share</a:t>
            </a:r>
            <a:endParaRPr lang="en-US" sz="5400" dirty="0"/>
          </a:p>
        </p:txBody>
      </p:sp>
      <p:sp>
        <p:nvSpPr>
          <p:cNvPr id="4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What are some ROM, PNF, &amp; muscular strength &amp; endurance exercises that a patient with the following injuries can perform?</a:t>
            </a:r>
          </a:p>
          <a:p>
            <a:pPr lvl="1"/>
            <a:r>
              <a:rPr lang="en-US" sz="2000" dirty="0" smtClean="0"/>
              <a:t>ACL sprain</a:t>
            </a:r>
          </a:p>
          <a:p>
            <a:pPr lvl="1"/>
            <a:r>
              <a:rPr lang="en-US" sz="2000" dirty="0" smtClean="0"/>
              <a:t>Shoulder subluxation</a:t>
            </a:r>
          </a:p>
          <a:p>
            <a:pPr lvl="1"/>
            <a:r>
              <a:rPr lang="en-US" sz="2000" dirty="0" smtClean="0"/>
              <a:t>Hip flexor strain</a:t>
            </a:r>
          </a:p>
          <a:p>
            <a:pPr lvl="1"/>
            <a:r>
              <a:rPr lang="en-US" sz="2000" dirty="0" smtClean="0"/>
              <a:t>Forearm fracture</a:t>
            </a:r>
          </a:p>
          <a:p>
            <a:pPr lvl="1"/>
            <a:r>
              <a:rPr lang="en-US" sz="2000" dirty="0" smtClean="0"/>
              <a:t>Grade II lateral ankle sprain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1508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Functional progressions!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How long does the fibroblastic repair phase last?</a:t>
            </a:r>
          </a:p>
          <a:p>
            <a:endParaRPr lang="en-US" sz="2800" dirty="0"/>
          </a:p>
          <a:p>
            <a:r>
              <a:rPr lang="en-US" sz="2800" dirty="0" smtClean="0"/>
              <a:t>This will be a large majority of the rehab process!</a:t>
            </a:r>
          </a:p>
          <a:p>
            <a:pPr lvl="1"/>
            <a:r>
              <a:rPr lang="en-US" sz="2600" dirty="0" smtClean="0"/>
              <a:t>Creativity is key </a:t>
            </a:r>
            <a:r>
              <a:rPr lang="en-US" sz="2600" dirty="0" smtClean="0">
                <a:sym typeface="Wingdings" panose="05000000000000000000" pitchFamily="2" charset="2"/>
              </a:rPr>
              <a:t>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73721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Maturation-Remodeling Phase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Full tissue/bone healing takes TIME. </a:t>
            </a:r>
          </a:p>
          <a:p>
            <a:pPr lvl="1"/>
            <a:r>
              <a:rPr lang="en-US" sz="2600" dirty="0" smtClean="0"/>
              <a:t>Longest part of the rehab process!</a:t>
            </a:r>
          </a:p>
          <a:p>
            <a:r>
              <a:rPr lang="en-US" sz="2800" dirty="0" smtClean="0"/>
              <a:t>By ideally 4-8 weeks post-injury, dynamic activity &amp; sports specific exercises have been incorporated.</a:t>
            </a:r>
          </a:p>
          <a:p>
            <a:r>
              <a:rPr lang="en-US" sz="2800" dirty="0" smtClean="0"/>
              <a:t>Now what is the ultimate goal of this phase?</a:t>
            </a:r>
          </a:p>
          <a:p>
            <a:pPr lvl="1"/>
            <a:r>
              <a:rPr lang="en-US" sz="2400" dirty="0" smtClean="0"/>
              <a:t>RTP</a:t>
            </a:r>
            <a:r>
              <a:rPr lang="en-US" sz="2800" dirty="0" smtClean="0"/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8422" y="3966633"/>
            <a:ext cx="3214255" cy="248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8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719261" cy="1456267"/>
          </a:xfrm>
        </p:spPr>
        <p:txBody>
          <a:bodyPr>
            <a:normAutofit/>
          </a:bodyPr>
          <a:lstStyle/>
          <a:p>
            <a:r>
              <a:rPr lang="en-US" sz="5400" dirty="0" smtClean="0"/>
              <a:t>General red flags during Rehab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Increase in swelling</a:t>
            </a:r>
          </a:p>
          <a:p>
            <a:r>
              <a:rPr lang="en-US" sz="2800" dirty="0" smtClean="0"/>
              <a:t>Loss of or lack of increase in ROM</a:t>
            </a:r>
          </a:p>
          <a:p>
            <a:r>
              <a:rPr lang="en-US" sz="2800" dirty="0" smtClean="0"/>
              <a:t>Loss of or lack of increase in strength gains</a:t>
            </a:r>
          </a:p>
          <a:p>
            <a:r>
              <a:rPr lang="en-US" sz="2800" dirty="0" smtClean="0"/>
              <a:t>Increase in laxity</a:t>
            </a:r>
          </a:p>
          <a:p>
            <a:r>
              <a:rPr lang="en-US" sz="2800" dirty="0" smtClean="0"/>
              <a:t>Increase in symptoms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0518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Closure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2800" dirty="0" smtClean="0"/>
              <a:t>What are the NINE major components of a rehabilitation program?</a:t>
            </a:r>
          </a:p>
          <a:p>
            <a:r>
              <a:rPr lang="en-US" sz="2800" dirty="0" smtClean="0"/>
              <a:t>How do they fit into the phases of rehab?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0909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A12F3-6E83-4580-A487-DB6610A21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79DA2-681C-4FB8-96C8-C2AE3E153D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What are the three phases of tissue healing?</a:t>
            </a:r>
          </a:p>
          <a:p>
            <a:r>
              <a:rPr lang="en-US" sz="3200" dirty="0"/>
              <a:t>Do you think all tissue types heal the same way?</a:t>
            </a:r>
          </a:p>
          <a:p>
            <a:r>
              <a:rPr lang="en-US" sz="3200" dirty="0"/>
              <a:t>We have only discussed soft tissue healing briefly. Why is it called “soft” tissue?</a:t>
            </a:r>
          </a:p>
          <a:p>
            <a:pPr lvl="1"/>
            <a:r>
              <a:rPr lang="en-US" sz="2800" dirty="0"/>
              <a:t>What are the soft tissues in our bodies?</a:t>
            </a:r>
          </a:p>
        </p:txBody>
      </p:sp>
    </p:spTree>
    <p:extLst>
      <p:ext uri="{BB962C8B-B14F-4D97-AF65-F5344CB8AC3E}">
        <p14:creationId xmlns:p14="http://schemas.microsoft.com/office/powerpoint/2010/main" val="219480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ight spots">
            <a:extLst>
              <a:ext uri="{FF2B5EF4-FFF2-40B4-BE49-F238E27FC236}">
                <a16:creationId xmlns:a16="http://schemas.microsoft.com/office/drawing/2014/main" id="{91359E98-53EA-154C-9838-95AAA23C9E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F6D5E8-15CF-4755-910B-1B5A1E777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>
            <a:normAutofit/>
          </a:bodyPr>
          <a:lstStyle/>
          <a:p>
            <a:r>
              <a:rPr lang="en-US" sz="5400" dirty="0"/>
              <a:t>Soft Tissues</a:t>
            </a:r>
          </a:p>
        </p:txBody>
      </p:sp>
      <p:graphicFrame>
        <p:nvGraphicFramePr>
          <p:cNvPr id="62" name="Content Placeholder 2" descr="Icon SmartArt Graphic">
            <a:extLst>
              <a:ext uri="{FF2B5EF4-FFF2-40B4-BE49-F238E27FC236}">
                <a16:creationId xmlns:a16="http://schemas.microsoft.com/office/drawing/2014/main" id="{4F2B137F-C2B7-49C4-9A78-29FD71A00936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589213" y="2133600"/>
          <a:ext cx="8915400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7017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87F9A-9037-4CFD-985E-B765664A6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Soft Tissue Healing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208E7-A6C6-4D8B-AAED-3B591069F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Inflammatory phase</a:t>
            </a:r>
          </a:p>
          <a:p>
            <a:r>
              <a:rPr lang="en-US" sz="3600" dirty="0" smtClean="0"/>
              <a:t>Fibroblastic repair phase</a:t>
            </a:r>
          </a:p>
          <a:p>
            <a:r>
              <a:rPr lang="en-US" sz="3600" dirty="0" smtClean="0"/>
              <a:t>Maturation-remo</a:t>
            </a:r>
            <a:r>
              <a:rPr lang="en-US" sz="3200" dirty="0" smtClean="0"/>
              <a:t>deling phase</a:t>
            </a:r>
          </a:p>
        </p:txBody>
      </p:sp>
    </p:spTree>
    <p:extLst>
      <p:ext uri="{BB962C8B-B14F-4D97-AF65-F5344CB8AC3E}">
        <p14:creationId xmlns:p14="http://schemas.microsoft.com/office/powerpoint/2010/main" val="56538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Rehabilitation Phases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142067"/>
            <a:ext cx="10131425" cy="4391737"/>
          </a:xfrm>
        </p:spPr>
        <p:txBody>
          <a:bodyPr>
            <a:noAutofit/>
          </a:bodyPr>
          <a:lstStyle/>
          <a:p>
            <a:r>
              <a:rPr lang="en-US" sz="2800" dirty="0" smtClean="0"/>
              <a:t>Preoperative exercise phase</a:t>
            </a:r>
          </a:p>
          <a:p>
            <a:pPr lvl="1"/>
            <a:r>
              <a:rPr lang="en-US" sz="2800" dirty="0" smtClean="0"/>
              <a:t>Prevent significant atrophy</a:t>
            </a:r>
          </a:p>
          <a:p>
            <a:r>
              <a:rPr lang="en-US" sz="2800" dirty="0" smtClean="0"/>
              <a:t>Acute inflammatory phase</a:t>
            </a:r>
          </a:p>
          <a:p>
            <a:pPr lvl="1"/>
            <a:r>
              <a:rPr lang="en-US" sz="2800" dirty="0"/>
              <a:t>Pain, swelling, </a:t>
            </a:r>
            <a:r>
              <a:rPr lang="en-US" sz="2800" dirty="0" smtClean="0"/>
              <a:t>dysfunction</a:t>
            </a:r>
          </a:p>
          <a:p>
            <a:r>
              <a:rPr lang="en-US" sz="2800" dirty="0" smtClean="0"/>
              <a:t>Fibroblastic repair phase</a:t>
            </a:r>
          </a:p>
          <a:p>
            <a:pPr lvl="1"/>
            <a:r>
              <a:rPr lang="en-US" sz="2800" dirty="0" smtClean="0"/>
              <a:t>Loss </a:t>
            </a:r>
            <a:r>
              <a:rPr lang="en-US" sz="2800" dirty="0"/>
              <a:t>of ROM &amp; </a:t>
            </a:r>
            <a:r>
              <a:rPr lang="en-US" sz="2800" dirty="0" smtClean="0"/>
              <a:t>flexibility</a:t>
            </a:r>
          </a:p>
          <a:p>
            <a:r>
              <a:rPr lang="en-US" sz="2800" dirty="0" smtClean="0"/>
              <a:t>Maturation-remodeling phase</a:t>
            </a:r>
          </a:p>
          <a:p>
            <a:pPr lvl="1"/>
            <a:r>
              <a:rPr lang="en-US" sz="2800" dirty="0"/>
              <a:t>Gaining full strength, power, </a:t>
            </a:r>
            <a:r>
              <a:rPr lang="en-US" sz="2800" dirty="0" smtClean="0"/>
              <a:t>coordination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6987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Preoperative Exercise Phase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Not all rehabilitations!</a:t>
            </a:r>
          </a:p>
          <a:p>
            <a:pPr lvl="1"/>
            <a:r>
              <a:rPr lang="en-US" sz="2600" dirty="0" smtClean="0"/>
              <a:t>Tears, ruptures, severe fractures</a:t>
            </a:r>
          </a:p>
          <a:p>
            <a:r>
              <a:rPr lang="en-US" sz="2800" dirty="0" smtClean="0"/>
              <a:t>“</a:t>
            </a:r>
            <a:r>
              <a:rPr lang="en-US" sz="2800" dirty="0" err="1" smtClean="0"/>
              <a:t>Prehabilitation</a:t>
            </a:r>
            <a:r>
              <a:rPr lang="en-US" sz="2800" dirty="0" smtClean="0"/>
              <a:t>” sets up for a more positive healing process &amp; potentially less damaging surgery</a:t>
            </a:r>
          </a:p>
          <a:p>
            <a:pPr lvl="1"/>
            <a:r>
              <a:rPr lang="en-US" sz="2600" dirty="0" smtClean="0"/>
              <a:t>Stronger tissues, less strength losses, early return of neuromuscular control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59364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" y="319781"/>
            <a:ext cx="4251441" cy="23885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1164" y="254836"/>
            <a:ext cx="3596988" cy="3668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0426" y="2998137"/>
            <a:ext cx="3755650" cy="375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6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1" y="609600"/>
            <a:ext cx="11064239" cy="1456267"/>
          </a:xfrm>
        </p:spPr>
        <p:txBody>
          <a:bodyPr>
            <a:normAutofit fontScale="90000"/>
          </a:bodyPr>
          <a:lstStyle/>
          <a:p>
            <a:r>
              <a:rPr lang="en-US" sz="5400" dirty="0" smtClean="0"/>
              <a:t>Acute Inflammatory Response Phase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142067"/>
            <a:ext cx="10131425" cy="4557991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How soon after the injury occurs?</a:t>
            </a:r>
          </a:p>
          <a:p>
            <a:pPr lvl="1"/>
            <a:r>
              <a:rPr lang="en-US" sz="2600" dirty="0" smtClean="0"/>
              <a:t>Immediately!</a:t>
            </a:r>
          </a:p>
          <a:p>
            <a:r>
              <a:rPr lang="en-US" sz="2800" dirty="0" smtClean="0"/>
              <a:t>What is the purpose of the inflammation &amp; swelling?</a:t>
            </a:r>
          </a:p>
          <a:p>
            <a:pPr lvl="1"/>
            <a:r>
              <a:rPr lang="en-US" sz="2600" dirty="0" smtClean="0"/>
              <a:t>Cleaning &amp; damage control</a:t>
            </a:r>
          </a:p>
          <a:p>
            <a:r>
              <a:rPr lang="en-US" sz="2800" dirty="0" smtClean="0"/>
              <a:t>Can swelling get out of hand? How?</a:t>
            </a:r>
          </a:p>
          <a:p>
            <a:pPr lvl="1"/>
            <a:r>
              <a:rPr lang="en-US" sz="2600" dirty="0" smtClean="0"/>
              <a:t>Gravity</a:t>
            </a:r>
          </a:p>
          <a:p>
            <a:pPr lvl="1"/>
            <a:r>
              <a:rPr lang="en-US" sz="2600" dirty="0" smtClean="0"/>
              <a:t>Trying to walk or limp too soon</a:t>
            </a:r>
          </a:p>
          <a:p>
            <a:pPr lvl="1"/>
            <a:r>
              <a:rPr lang="en-US" sz="2600" dirty="0" smtClean="0"/>
              <a:t>Poor lifestyle habits</a:t>
            </a:r>
          </a:p>
          <a:p>
            <a:pPr lvl="1"/>
            <a:r>
              <a:rPr lang="en-US" sz="2600" dirty="0" smtClean="0"/>
              <a:t>Not enough compression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292" y="3996265"/>
            <a:ext cx="4394438" cy="247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9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During this Phase: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1964267"/>
            <a:ext cx="4995334" cy="4572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Control pain</a:t>
            </a:r>
          </a:p>
          <a:p>
            <a:r>
              <a:rPr lang="en-US" sz="2800" dirty="0" smtClean="0"/>
              <a:t>Limit swelling</a:t>
            </a:r>
          </a:p>
          <a:p>
            <a:r>
              <a:rPr lang="en-US" sz="2800" dirty="0" smtClean="0"/>
              <a:t>How?</a:t>
            </a:r>
          </a:p>
          <a:p>
            <a:pPr lvl="1"/>
            <a:r>
              <a:rPr lang="en-US" sz="2600" dirty="0" smtClean="0"/>
              <a:t>Protection</a:t>
            </a:r>
          </a:p>
          <a:p>
            <a:pPr lvl="1"/>
            <a:r>
              <a:rPr lang="en-US" sz="2600" dirty="0" smtClean="0"/>
              <a:t>Optimal Loading</a:t>
            </a:r>
          </a:p>
          <a:p>
            <a:pPr lvl="1"/>
            <a:r>
              <a:rPr lang="en-US" sz="2600" dirty="0" smtClean="0"/>
              <a:t>Ice</a:t>
            </a:r>
          </a:p>
          <a:p>
            <a:pPr lvl="1"/>
            <a:r>
              <a:rPr lang="en-US" sz="2600" dirty="0" smtClean="0"/>
              <a:t>Compression</a:t>
            </a:r>
          </a:p>
          <a:p>
            <a:pPr lvl="1"/>
            <a:r>
              <a:rPr lang="en-US" sz="2600" dirty="0" smtClean="0"/>
              <a:t>Elevation </a:t>
            </a:r>
            <a:endParaRPr lang="en-US" sz="2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1964267"/>
            <a:ext cx="4995332" cy="4572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ACTIVE REST!</a:t>
            </a:r>
          </a:p>
          <a:p>
            <a:pPr lvl="1"/>
            <a:r>
              <a:rPr lang="en-US" sz="2200" dirty="0" smtClean="0"/>
              <a:t>Use the parts of the body that aren’t injured to create exercises.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3921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492</TotalTime>
  <Words>540</Words>
  <Application>Microsoft Office PowerPoint</Application>
  <PresentationFormat>Widescreen</PresentationFormat>
  <Paragraphs>97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Celestial</vt:lpstr>
      <vt:lpstr>Incorporating the healing phases into rehabilitation</vt:lpstr>
      <vt:lpstr>Introduction</vt:lpstr>
      <vt:lpstr>Soft Tissues</vt:lpstr>
      <vt:lpstr>Soft Tissue Healing Recap</vt:lpstr>
      <vt:lpstr>Rehabilitation Phases</vt:lpstr>
      <vt:lpstr>Preoperative Exercise Phase</vt:lpstr>
      <vt:lpstr>PowerPoint Presentation</vt:lpstr>
      <vt:lpstr>Acute Inflammatory Response Phase</vt:lpstr>
      <vt:lpstr>During this Phase:</vt:lpstr>
      <vt:lpstr>Think-Pair-Share</vt:lpstr>
      <vt:lpstr>End of Inflammatory Phase</vt:lpstr>
      <vt:lpstr>Fibroblastic Repair Phase</vt:lpstr>
      <vt:lpstr>Think-pair-share</vt:lpstr>
      <vt:lpstr>Functional progressions!</vt:lpstr>
      <vt:lpstr>Maturation-Remodeling Phase</vt:lpstr>
      <vt:lpstr>General red flags during Rehab</vt:lpstr>
      <vt:lpstr>Closure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Nicholson Julia</dc:creator>
  <cp:lastModifiedBy>Nicholson Julia</cp:lastModifiedBy>
  <cp:revision>13</cp:revision>
  <dcterms:created xsi:type="dcterms:W3CDTF">2019-09-16T19:09:30Z</dcterms:created>
  <dcterms:modified xsi:type="dcterms:W3CDTF">2019-10-03T22:01:41Z</dcterms:modified>
</cp:coreProperties>
</file>